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0" r:id="rId4"/>
    <p:sldId id="271" r:id="rId5"/>
    <p:sldId id="258" r:id="rId6"/>
    <p:sldId id="259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D558-F334-4052-A377-9034782E2988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885F69D5-A3B2-417A-A427-F8580E2D237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1412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D558-F334-4052-A377-9034782E2988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F69D5-A3B2-417A-A427-F8580E2D2379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6156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D558-F334-4052-A377-9034782E2988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F69D5-A3B2-417A-A427-F8580E2D237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836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D558-F334-4052-A377-9034782E2988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F69D5-A3B2-417A-A427-F8580E2D2379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7266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D558-F334-4052-A377-9034782E2988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F69D5-A3B2-417A-A427-F8580E2D2379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1745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D558-F334-4052-A377-9034782E2988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F69D5-A3B2-417A-A427-F8580E2D2379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6318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D558-F334-4052-A377-9034782E2988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F69D5-A3B2-417A-A427-F8580E2D23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08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D558-F334-4052-A377-9034782E2988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F69D5-A3B2-417A-A427-F8580E2D2379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3246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7B76D558-F334-4052-A377-9034782E2988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F69D5-A3B2-417A-A427-F8580E2D2379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2924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D558-F334-4052-A377-9034782E2988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F69D5-A3B2-417A-A427-F8580E2D2379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7949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D558-F334-4052-A377-9034782E2988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F69D5-A3B2-417A-A427-F8580E2D237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6550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6D558-F334-4052-A377-9034782E2988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885F69D5-A3B2-417A-A427-F8580E2D2379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2828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3AAEC51-5F33-4DC8-9CB4-D58FAE916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Working Together to Improve Bond Attendance</a:t>
            </a:r>
          </a:p>
        </p:txBody>
      </p:sp>
      <p:pic>
        <p:nvPicPr>
          <p:cNvPr id="1026" name="Picture 2" descr="Attendance Poster">
            <a:extLst>
              <a:ext uri="{FF2B5EF4-FFF2-40B4-BE49-F238E27FC236}">
                <a16:creationId xmlns:a16="http://schemas.microsoft.com/office/drawing/2014/main" id="{C5A2E8A6-8941-4BC7-A3C3-2CDBD61A7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161032"/>
            <a:ext cx="5429250" cy="37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99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08D4B-9D32-4D20-BB58-4E6420816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1720" y="238620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2025-2026 target – 94.1%</a:t>
            </a:r>
            <a:br>
              <a:rPr lang="en-GB" dirty="0"/>
            </a:br>
            <a:r>
              <a:rPr lang="en-GB" dirty="0"/>
              <a:t>Actual attendance: 93.0%</a:t>
            </a:r>
            <a:br>
              <a:rPr lang="en-GB" dirty="0"/>
            </a:br>
            <a:r>
              <a:rPr lang="en-GB" dirty="0"/>
              <a:t>National attendance for primary schools – 94.69%</a:t>
            </a:r>
            <a:br>
              <a:rPr lang="en-GB" dirty="0"/>
            </a:br>
            <a:r>
              <a:rPr lang="en-GB" dirty="0"/>
              <a:t>National attendance for all schools -93.07%</a:t>
            </a:r>
            <a:br>
              <a:rPr lang="en-GB" dirty="0"/>
            </a:b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954727A-BBAC-4357-B5BD-9D90CB11864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197" y="208566"/>
            <a:ext cx="2427605" cy="153037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E9E38F1-6D49-4BFA-A386-A647D8DB2A80}"/>
              </a:ext>
            </a:extLst>
          </p:cNvPr>
          <p:cNvSpPr txBox="1"/>
          <p:nvPr/>
        </p:nvSpPr>
        <p:spPr>
          <a:xfrm>
            <a:off x="1596572" y="4709298"/>
            <a:ext cx="9184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“</a:t>
            </a:r>
            <a:r>
              <a:rPr lang="en-GB" sz="2400" dirty="0"/>
              <a:t>Attendance is everyone’s responsibility.  Excellent attendance underpins both academic success and safeguarding”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9515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54727A-BBAC-4357-B5BD-9D90CB11864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200" y="228886"/>
            <a:ext cx="2427605" cy="153037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B257F8-DA86-44A0-B710-AEDA5F370687}"/>
              </a:ext>
            </a:extLst>
          </p:cNvPr>
          <p:cNvSpPr txBox="1"/>
          <p:nvPr/>
        </p:nvSpPr>
        <p:spPr>
          <a:xfrm>
            <a:off x="4551680" y="386080"/>
            <a:ext cx="6360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Attendance at Bond 2025-2026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161882D-57EC-4229-8FC3-9D63F45B86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0662" y="2153921"/>
            <a:ext cx="9639618" cy="18322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20EDE0E-D697-45D8-9156-A22CC9E898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3296" y="4380877"/>
            <a:ext cx="8134350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180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54727A-BBAC-4357-B5BD-9D90CB11864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200" y="228886"/>
            <a:ext cx="2427605" cy="153037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B257F8-DA86-44A0-B710-AEDA5F370687}"/>
              </a:ext>
            </a:extLst>
          </p:cNvPr>
          <p:cNvSpPr txBox="1"/>
          <p:nvPr/>
        </p:nvSpPr>
        <p:spPr>
          <a:xfrm>
            <a:off x="4551680" y="386080"/>
            <a:ext cx="6360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Attendance at Bond 2025-2026 contd.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77F845-6894-408F-8CDD-8F6EDDC9DA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1475" y="2052320"/>
            <a:ext cx="9821915" cy="3535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8688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A57AC-6785-4185-B321-9F3A7B589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Importance of School Attendance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B92228-D65D-4557-BDFA-9C851BF2D817}"/>
              </a:ext>
            </a:extLst>
          </p:cNvPr>
          <p:cNvSpPr txBox="1"/>
          <p:nvPr/>
        </p:nvSpPr>
        <p:spPr>
          <a:xfrm>
            <a:off x="1259840" y="2458720"/>
            <a:ext cx="993648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GB" sz="2000" b="0" i="0" u="none" strike="noStrike" baseline="0" dirty="0">
              <a:solidFill>
                <a:srgbClr val="000000"/>
              </a:solidFill>
              <a:latin typeface="Arial Nova" panose="020B05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The law on school attendance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Right to a full-time education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Data on link between attainment and absence and well being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Regular attendance as a protective factor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Vulnerable pupils –absence </a:t>
            </a:r>
          </a:p>
          <a:p>
            <a:pPr marL="2571750" lvl="5" indent="-285750">
              <a:buFont typeface="Wingdings" panose="05000000000000000000" pitchFamily="2" charset="2"/>
              <a:buChar char="v"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where are they, </a:t>
            </a:r>
          </a:p>
          <a:p>
            <a:pPr marL="2571750" lvl="5" indent="-285750">
              <a:buFont typeface="Wingdings" panose="05000000000000000000" pitchFamily="2" charset="2"/>
              <a:buChar char="v"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what are they doing, </a:t>
            </a:r>
          </a:p>
          <a:p>
            <a:pPr marL="2571750" lvl="5" indent="-285750">
              <a:buFont typeface="Wingdings" panose="05000000000000000000" pitchFamily="2" charset="2"/>
              <a:buChar char="v"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who are they with, </a:t>
            </a:r>
          </a:p>
          <a:p>
            <a:pPr marL="2571750" lvl="5" indent="-285750">
              <a:buFont typeface="Wingdings" panose="05000000000000000000" pitchFamily="2" charset="2"/>
              <a:buChar char="v"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are they safe?</a:t>
            </a:r>
          </a:p>
          <a:p>
            <a:endParaRPr lang="en-GB" sz="2000" b="0" i="0" u="none" strike="noStrike" baseline="0" dirty="0">
              <a:solidFill>
                <a:srgbClr val="000000"/>
              </a:solidFill>
              <a:latin typeface="Arial Nova" panose="020B05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86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03E36-0AF2-4A2E-B2C1-2E3DC655E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007719"/>
            <a:ext cx="9603275" cy="1049235"/>
          </a:xfrm>
        </p:spPr>
        <p:txBody>
          <a:bodyPr/>
          <a:lstStyle/>
          <a:p>
            <a:r>
              <a:rPr lang="en-GB" dirty="0"/>
              <a:t>Attendance </a:t>
            </a:r>
            <a:r>
              <a:rPr lang="en-GB" dirty="0" err="1"/>
              <a:t>MAtters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C4FD70-AD9F-4700-9764-8B28A6EEE42C}"/>
              </a:ext>
            </a:extLst>
          </p:cNvPr>
          <p:cNvSpPr txBox="1"/>
          <p:nvPr/>
        </p:nvSpPr>
        <p:spPr>
          <a:xfrm>
            <a:off x="1294362" y="2056954"/>
            <a:ext cx="9603275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National attendance  - 93%</a:t>
            </a:r>
          </a:p>
          <a:p>
            <a:r>
              <a:rPr lang="en-GB" sz="2000" dirty="0"/>
              <a:t>90% attendance sounds good? Actually equates to 19 missed days of school across an academic year –(one day every two weeks)</a:t>
            </a:r>
          </a:p>
          <a:p>
            <a:endParaRPr lang="en-GB" sz="2000" dirty="0"/>
          </a:p>
          <a:p>
            <a:pPr algn="ctr"/>
            <a:r>
              <a:rPr lang="en-GB" sz="3200" b="1" dirty="0"/>
              <a:t>So What? </a:t>
            </a:r>
          </a:p>
          <a:p>
            <a:endParaRPr lang="en-GB" sz="2000" dirty="0"/>
          </a:p>
          <a:p>
            <a:r>
              <a:rPr lang="en-GB" sz="2000" dirty="0"/>
              <a:t>90% attendance means missing over a year of school by the time a child completes their education</a:t>
            </a:r>
          </a:p>
          <a:p>
            <a:endParaRPr lang="en-GB" sz="2000" dirty="0"/>
          </a:p>
          <a:p>
            <a:r>
              <a:rPr lang="en-GB" sz="2000" dirty="0"/>
              <a:t>Direct correlation between poor attendance and lower GCSE outcomes and increased safeguarding vulnerabilities</a:t>
            </a:r>
          </a:p>
        </p:txBody>
      </p:sp>
    </p:spTree>
    <p:extLst>
      <p:ext uri="{BB962C8B-B14F-4D97-AF65-F5344CB8AC3E}">
        <p14:creationId xmlns:p14="http://schemas.microsoft.com/office/powerpoint/2010/main" val="642351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89034-2721-414D-8A6E-AD3FC94D0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b="1" i="1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‘Build strong relationships and work jointly with families…’</a:t>
            </a:r>
            <a:br>
              <a:rPr lang="en-GB" sz="32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</a:b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971E18-7C5C-46E7-A868-44F7BE489106}"/>
              </a:ext>
            </a:extLst>
          </p:cNvPr>
          <p:cNvSpPr txBox="1"/>
          <p:nvPr/>
        </p:nvSpPr>
        <p:spPr>
          <a:xfrm>
            <a:off x="1451579" y="2138350"/>
            <a:ext cx="9603275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Good attendance starts with close and productive relationships with parents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Share link between attendance, attainment and wellbeing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Where absence is problematic –draw on the relationships the earlier the better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Understand barriers thorough relationship and informal meetings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Address in school barriers through support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External barriers –work together and involve partners if needed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No improvement or engagement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 b="0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Formal meeting and escalation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699085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127</TotalTime>
  <Words>252</Words>
  <Application>Microsoft Office PowerPoint</Application>
  <PresentationFormat>Widescreen</PresentationFormat>
  <Paragraphs>34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Arial Nova</vt:lpstr>
      <vt:lpstr>Gill Sans MT</vt:lpstr>
      <vt:lpstr>Wingdings</vt:lpstr>
      <vt:lpstr>Gallery</vt:lpstr>
      <vt:lpstr>Working Together to Improve Bond Attendance</vt:lpstr>
      <vt:lpstr>2025-2026 target – 94.1% Actual attendance: 93.0% National attendance for primary schools – 94.69% National attendance for all schools -93.07% </vt:lpstr>
      <vt:lpstr>PowerPoint Presentation</vt:lpstr>
      <vt:lpstr>PowerPoint Presentation</vt:lpstr>
      <vt:lpstr>Importance of School Attendance</vt:lpstr>
      <vt:lpstr>Attendance MAtters</vt:lpstr>
      <vt:lpstr>‘Build strong relationships and work jointly with families…’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Working Together to Improve School Attendance</dc:title>
  <dc:creator>MBennett</dc:creator>
  <cp:lastModifiedBy>MBennett</cp:lastModifiedBy>
  <cp:revision>19</cp:revision>
  <dcterms:created xsi:type="dcterms:W3CDTF">2026-09-02T16:35:01Z</dcterms:created>
  <dcterms:modified xsi:type="dcterms:W3CDTF">2026-09-15T10:13:52Z</dcterms:modified>
</cp:coreProperties>
</file>